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58" r:id="rId4"/>
    <p:sldId id="259" r:id="rId5"/>
    <p:sldId id="261" r:id="rId6"/>
    <p:sldId id="262" r:id="rId7"/>
    <p:sldId id="263" r:id="rId8"/>
    <p:sldId id="264" r:id="rId9"/>
    <p:sldId id="265" r:id="rId10"/>
    <p:sldId id="294" r:id="rId11"/>
    <p:sldId id="266" r:id="rId12"/>
    <p:sldId id="267" r:id="rId13"/>
    <p:sldId id="268" r:id="rId14"/>
    <p:sldId id="269" r:id="rId15"/>
    <p:sldId id="270" r:id="rId16"/>
    <p:sldId id="296" r:id="rId17"/>
    <p:sldId id="271" r:id="rId18"/>
    <p:sldId id="272" r:id="rId19"/>
    <p:sldId id="273" r:id="rId20"/>
    <p:sldId id="295" r:id="rId21"/>
    <p:sldId id="274" r:id="rId22"/>
    <p:sldId id="298" r:id="rId23"/>
    <p:sldId id="297" r:id="rId24"/>
    <p:sldId id="276" r:id="rId25"/>
    <p:sldId id="277" r:id="rId26"/>
    <p:sldId id="292" r:id="rId27"/>
    <p:sldId id="293" r:id="rId28"/>
    <p:sldId id="299" r:id="rId29"/>
    <p:sldId id="437" r:id="rId30"/>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7"/>
  </p:normalViewPr>
  <p:slideViewPr>
    <p:cSldViewPr>
      <p:cViewPr>
        <p:scale>
          <a:sx n="92" d="100"/>
          <a:sy n="92" d="100"/>
        </p:scale>
        <p:origin x="2744" y="70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F1E63-B912-2E41-B95E-023B29981D76}"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2ADD7-85E6-C148-9C1B-AD647498C86D}" type="slidenum">
              <a:rPr lang="en-US" smtClean="0"/>
              <a:t>‹#›</a:t>
            </a:fld>
            <a:endParaRPr lang="en-US"/>
          </a:p>
        </p:txBody>
      </p:sp>
    </p:spTree>
    <p:extLst>
      <p:ext uri="{BB962C8B-B14F-4D97-AF65-F5344CB8AC3E}">
        <p14:creationId xmlns:p14="http://schemas.microsoft.com/office/powerpoint/2010/main" val="131347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2CAB48-381A-8F49-93B9-3F63F43EA199}"/>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40BD3801-59C3-C148-BA65-683D7D0EA687}"/>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8BE651E2-81BC-1647-B818-AB4C4D70EE38}"/>
              </a:ext>
            </a:extLst>
          </p:cNvPr>
          <p:cNvSpPr>
            <a:spLocks noGrp="1" noChangeArrowheads="1"/>
          </p:cNvSpPr>
          <p:nvPr>
            <p:ph type="sldNum" sz="quarter" idx="12"/>
          </p:nvPr>
        </p:nvSpPr>
        <p:spPr>
          <a:ln/>
        </p:spPr>
        <p:txBody>
          <a:bodyPr/>
          <a:lstStyle>
            <a:lvl1pPr>
              <a:defRPr/>
            </a:lvl1pPr>
          </a:lstStyle>
          <a:p>
            <a:fld id="{A08910A7-CB2E-8C45-912C-695D23747973}" type="slidenum">
              <a:rPr lang="en-US" altLang="en-US"/>
              <a:pPr/>
              <a:t>‹#›</a:t>
            </a:fld>
            <a:endParaRPr lang="th-TH" altLang="en-US"/>
          </a:p>
        </p:txBody>
      </p:sp>
    </p:spTree>
    <p:extLst>
      <p:ext uri="{BB962C8B-B14F-4D97-AF65-F5344CB8AC3E}">
        <p14:creationId xmlns:p14="http://schemas.microsoft.com/office/powerpoint/2010/main" val="10222956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9D193B-EEF8-CF40-9501-067F432B45AC}"/>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654788E7-099E-454C-A0C0-80A495947B95}"/>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B75F4A81-11F9-8B48-A07E-1F78A64C1250}"/>
              </a:ext>
            </a:extLst>
          </p:cNvPr>
          <p:cNvSpPr>
            <a:spLocks noGrp="1" noChangeArrowheads="1"/>
          </p:cNvSpPr>
          <p:nvPr>
            <p:ph type="sldNum" sz="quarter" idx="12"/>
          </p:nvPr>
        </p:nvSpPr>
        <p:spPr>
          <a:ln/>
        </p:spPr>
        <p:txBody>
          <a:bodyPr/>
          <a:lstStyle>
            <a:lvl1pPr>
              <a:defRPr/>
            </a:lvl1pPr>
          </a:lstStyle>
          <a:p>
            <a:fld id="{10B655C0-E8E4-6D46-A273-CCD0D4C3E45B}" type="slidenum">
              <a:rPr lang="en-US" altLang="en-US"/>
              <a:pPr/>
              <a:t>‹#›</a:t>
            </a:fld>
            <a:endParaRPr lang="th-TH" altLang="en-US"/>
          </a:p>
        </p:txBody>
      </p:sp>
    </p:spTree>
    <p:extLst>
      <p:ext uri="{BB962C8B-B14F-4D97-AF65-F5344CB8AC3E}">
        <p14:creationId xmlns:p14="http://schemas.microsoft.com/office/powerpoint/2010/main" val="15595343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8859C7-0963-B749-A846-DB569C5F5A18}"/>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4247BA87-F548-9649-A101-4111BF51BD99}"/>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DF252C8C-97ED-324C-8201-A611788E4F7A}"/>
              </a:ext>
            </a:extLst>
          </p:cNvPr>
          <p:cNvSpPr>
            <a:spLocks noGrp="1" noChangeArrowheads="1"/>
          </p:cNvSpPr>
          <p:nvPr>
            <p:ph type="sldNum" sz="quarter" idx="12"/>
          </p:nvPr>
        </p:nvSpPr>
        <p:spPr>
          <a:ln/>
        </p:spPr>
        <p:txBody>
          <a:bodyPr/>
          <a:lstStyle>
            <a:lvl1pPr>
              <a:defRPr/>
            </a:lvl1pPr>
          </a:lstStyle>
          <a:p>
            <a:fld id="{27108236-BFA9-414A-B925-550861C60E42}" type="slidenum">
              <a:rPr lang="en-US" altLang="en-US"/>
              <a:pPr/>
              <a:t>‹#›</a:t>
            </a:fld>
            <a:endParaRPr lang="th-TH" altLang="en-US"/>
          </a:p>
        </p:txBody>
      </p:sp>
    </p:spTree>
    <p:extLst>
      <p:ext uri="{BB962C8B-B14F-4D97-AF65-F5344CB8AC3E}">
        <p14:creationId xmlns:p14="http://schemas.microsoft.com/office/powerpoint/2010/main" val="38161622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69101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082624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074929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134811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950707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894317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5686654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208678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463D05-DD20-CF48-B1E3-69CFA2E1245C}"/>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C5B7F59B-693D-0343-B2BA-5A23B86F828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E26DBCEC-B4E6-0D46-8888-B4526752DFD5}"/>
              </a:ext>
            </a:extLst>
          </p:cNvPr>
          <p:cNvSpPr>
            <a:spLocks noGrp="1" noChangeArrowheads="1"/>
          </p:cNvSpPr>
          <p:nvPr>
            <p:ph type="sldNum" sz="quarter" idx="12"/>
          </p:nvPr>
        </p:nvSpPr>
        <p:spPr>
          <a:ln/>
        </p:spPr>
        <p:txBody>
          <a:bodyPr/>
          <a:lstStyle>
            <a:lvl1pPr>
              <a:defRPr/>
            </a:lvl1pPr>
          </a:lstStyle>
          <a:p>
            <a:fld id="{24BD7031-642B-2743-986B-E88C5262B0A1}" type="slidenum">
              <a:rPr lang="en-US" altLang="en-US"/>
              <a:pPr/>
              <a:t>‹#›</a:t>
            </a:fld>
            <a:endParaRPr lang="th-TH" altLang="en-US"/>
          </a:p>
        </p:txBody>
      </p:sp>
    </p:spTree>
    <p:extLst>
      <p:ext uri="{BB962C8B-B14F-4D97-AF65-F5344CB8AC3E}">
        <p14:creationId xmlns:p14="http://schemas.microsoft.com/office/powerpoint/2010/main" val="11316398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11330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2350742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771034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0AB3DA-E5AD-A146-902B-1CDE98E129A5}"/>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72121E8C-C9A3-2547-8204-640FE2663B6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9372CC41-2AA8-374C-8C03-D645BD4F48D1}"/>
              </a:ext>
            </a:extLst>
          </p:cNvPr>
          <p:cNvSpPr>
            <a:spLocks noGrp="1" noChangeArrowheads="1"/>
          </p:cNvSpPr>
          <p:nvPr>
            <p:ph type="sldNum" sz="quarter" idx="12"/>
          </p:nvPr>
        </p:nvSpPr>
        <p:spPr>
          <a:ln/>
        </p:spPr>
        <p:txBody>
          <a:bodyPr/>
          <a:lstStyle>
            <a:lvl1pPr>
              <a:defRPr/>
            </a:lvl1pPr>
          </a:lstStyle>
          <a:p>
            <a:fld id="{575C0629-58D8-C343-AAFF-775A543D55C4}" type="slidenum">
              <a:rPr lang="en-US" altLang="en-US"/>
              <a:pPr/>
              <a:t>‹#›</a:t>
            </a:fld>
            <a:endParaRPr lang="th-TH" altLang="en-US"/>
          </a:p>
        </p:txBody>
      </p:sp>
    </p:spTree>
    <p:extLst>
      <p:ext uri="{BB962C8B-B14F-4D97-AF65-F5344CB8AC3E}">
        <p14:creationId xmlns:p14="http://schemas.microsoft.com/office/powerpoint/2010/main" val="14236587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90C60C0-B3EA-8949-A17B-A69A58986682}"/>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687C78CE-D9A5-004F-AEDB-069BB7F57DA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050D7FB6-FA5B-BB4B-B37E-2845387955EC}"/>
              </a:ext>
            </a:extLst>
          </p:cNvPr>
          <p:cNvSpPr>
            <a:spLocks noGrp="1" noChangeArrowheads="1"/>
          </p:cNvSpPr>
          <p:nvPr>
            <p:ph type="sldNum" sz="quarter" idx="12"/>
          </p:nvPr>
        </p:nvSpPr>
        <p:spPr>
          <a:ln/>
        </p:spPr>
        <p:txBody>
          <a:bodyPr/>
          <a:lstStyle>
            <a:lvl1pPr>
              <a:defRPr/>
            </a:lvl1pPr>
          </a:lstStyle>
          <a:p>
            <a:fld id="{BB2413CD-A45E-EF4C-80D6-9C4284C105E9}" type="slidenum">
              <a:rPr lang="en-US" altLang="en-US"/>
              <a:pPr/>
              <a:t>‹#›</a:t>
            </a:fld>
            <a:endParaRPr lang="th-TH" altLang="en-US"/>
          </a:p>
        </p:txBody>
      </p:sp>
    </p:spTree>
    <p:extLst>
      <p:ext uri="{BB962C8B-B14F-4D97-AF65-F5344CB8AC3E}">
        <p14:creationId xmlns:p14="http://schemas.microsoft.com/office/powerpoint/2010/main" val="40151567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6598694-D72B-6249-822E-EB8A80FF1EA5}"/>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66B1070F-3A2C-4642-A10E-883E03E97A7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828F287A-35E1-7649-82E3-6C2D14542743}"/>
              </a:ext>
            </a:extLst>
          </p:cNvPr>
          <p:cNvSpPr>
            <a:spLocks noGrp="1" noChangeArrowheads="1"/>
          </p:cNvSpPr>
          <p:nvPr>
            <p:ph type="sldNum" sz="quarter" idx="12"/>
          </p:nvPr>
        </p:nvSpPr>
        <p:spPr>
          <a:ln/>
        </p:spPr>
        <p:txBody>
          <a:bodyPr/>
          <a:lstStyle>
            <a:lvl1pPr>
              <a:defRPr/>
            </a:lvl1pPr>
          </a:lstStyle>
          <a:p>
            <a:fld id="{44CA77A7-6C38-E340-A5B1-2AFEE5CDBB22}" type="slidenum">
              <a:rPr lang="en-US" altLang="en-US"/>
              <a:pPr/>
              <a:t>‹#›</a:t>
            </a:fld>
            <a:endParaRPr lang="th-TH" altLang="en-US"/>
          </a:p>
        </p:txBody>
      </p:sp>
    </p:spTree>
    <p:extLst>
      <p:ext uri="{BB962C8B-B14F-4D97-AF65-F5344CB8AC3E}">
        <p14:creationId xmlns:p14="http://schemas.microsoft.com/office/powerpoint/2010/main" val="7278408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DA86E99-CD17-6B44-900D-A2108AF1EC3F}"/>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3850F23A-9FE9-C640-ACF3-5C67C6F7965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26B677B9-F60F-674F-B596-2595224443D0}"/>
              </a:ext>
            </a:extLst>
          </p:cNvPr>
          <p:cNvSpPr>
            <a:spLocks noGrp="1" noChangeArrowheads="1"/>
          </p:cNvSpPr>
          <p:nvPr>
            <p:ph type="sldNum" sz="quarter" idx="12"/>
          </p:nvPr>
        </p:nvSpPr>
        <p:spPr>
          <a:ln/>
        </p:spPr>
        <p:txBody>
          <a:bodyPr/>
          <a:lstStyle>
            <a:lvl1pPr>
              <a:defRPr/>
            </a:lvl1pPr>
          </a:lstStyle>
          <a:p>
            <a:fld id="{02874EA2-E6CE-8347-8D1B-3D784627E16C}" type="slidenum">
              <a:rPr lang="en-US" altLang="en-US"/>
              <a:pPr/>
              <a:t>‹#›</a:t>
            </a:fld>
            <a:endParaRPr lang="th-TH" altLang="en-US"/>
          </a:p>
        </p:txBody>
      </p:sp>
    </p:spTree>
    <p:extLst>
      <p:ext uri="{BB962C8B-B14F-4D97-AF65-F5344CB8AC3E}">
        <p14:creationId xmlns:p14="http://schemas.microsoft.com/office/powerpoint/2010/main" val="31428341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34E632-2AE5-874C-B885-3AA068FA461C}"/>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FE9835C0-5BFF-1247-8A39-4E0158A4BD79}"/>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7D157FA6-FD41-4543-8CE2-6C910591A32E}"/>
              </a:ext>
            </a:extLst>
          </p:cNvPr>
          <p:cNvSpPr>
            <a:spLocks noGrp="1" noChangeArrowheads="1"/>
          </p:cNvSpPr>
          <p:nvPr>
            <p:ph type="sldNum" sz="quarter" idx="12"/>
          </p:nvPr>
        </p:nvSpPr>
        <p:spPr>
          <a:ln/>
        </p:spPr>
        <p:txBody>
          <a:bodyPr/>
          <a:lstStyle>
            <a:lvl1pPr>
              <a:defRPr/>
            </a:lvl1pPr>
          </a:lstStyle>
          <a:p>
            <a:fld id="{5E954FA3-1F94-2D40-A874-E5971E091E03}" type="slidenum">
              <a:rPr lang="en-US" altLang="en-US"/>
              <a:pPr/>
              <a:t>‹#›</a:t>
            </a:fld>
            <a:endParaRPr lang="th-TH" altLang="en-US"/>
          </a:p>
        </p:txBody>
      </p:sp>
    </p:spTree>
    <p:extLst>
      <p:ext uri="{BB962C8B-B14F-4D97-AF65-F5344CB8AC3E}">
        <p14:creationId xmlns:p14="http://schemas.microsoft.com/office/powerpoint/2010/main" val="16372168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0A2B12-5A97-BF4B-9BBD-EE196F5820B7}"/>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5AC1D051-44CC-9746-A7A8-B7C49A70A3E3}"/>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4A659622-DB65-3C48-A7EB-D2A3FBAD6824}"/>
              </a:ext>
            </a:extLst>
          </p:cNvPr>
          <p:cNvSpPr>
            <a:spLocks noGrp="1" noChangeArrowheads="1"/>
          </p:cNvSpPr>
          <p:nvPr>
            <p:ph type="sldNum" sz="quarter" idx="12"/>
          </p:nvPr>
        </p:nvSpPr>
        <p:spPr>
          <a:ln/>
        </p:spPr>
        <p:txBody>
          <a:bodyPr/>
          <a:lstStyle>
            <a:lvl1pPr>
              <a:defRPr/>
            </a:lvl1pPr>
          </a:lstStyle>
          <a:p>
            <a:fld id="{5C6230DA-04C9-8043-A607-829500D48643}" type="slidenum">
              <a:rPr lang="en-US" altLang="en-US"/>
              <a:pPr/>
              <a:t>‹#›</a:t>
            </a:fld>
            <a:endParaRPr lang="th-TH" altLang="en-US"/>
          </a:p>
        </p:txBody>
      </p:sp>
    </p:spTree>
    <p:extLst>
      <p:ext uri="{BB962C8B-B14F-4D97-AF65-F5344CB8AC3E}">
        <p14:creationId xmlns:p14="http://schemas.microsoft.com/office/powerpoint/2010/main" val="3513810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A15E971-C5F1-5F4F-86B4-388D04FDB3BE}"/>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1D94C3F4-42EE-BD43-8118-12AE6BEF050D}"/>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8534DC5C-E5B7-2C45-8A18-EA129A7355EB}"/>
              </a:ext>
            </a:extLst>
          </p:cNvPr>
          <p:cNvSpPr>
            <a:spLocks noGrp="1" noChangeArrowheads="1"/>
          </p:cNvSpPr>
          <p:nvPr>
            <p:ph type="sldNum" sz="quarter" idx="12"/>
          </p:nvPr>
        </p:nvSpPr>
        <p:spPr>
          <a:ln/>
        </p:spPr>
        <p:txBody>
          <a:bodyPr/>
          <a:lstStyle>
            <a:lvl1pPr>
              <a:defRPr/>
            </a:lvl1pPr>
          </a:lstStyle>
          <a:p>
            <a:fld id="{F788BF58-1C98-2B4C-9FDB-AF90AC49F690}" type="slidenum">
              <a:rPr lang="en-US" altLang="en-US"/>
              <a:pPr/>
              <a:t>‹#›</a:t>
            </a:fld>
            <a:endParaRPr lang="th-TH" altLang="en-US"/>
          </a:p>
        </p:txBody>
      </p:sp>
    </p:spTree>
    <p:extLst>
      <p:ext uri="{BB962C8B-B14F-4D97-AF65-F5344CB8AC3E}">
        <p14:creationId xmlns:p14="http://schemas.microsoft.com/office/powerpoint/2010/main" val="664038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2BD766-8A57-8B44-AF6D-A4B15DEFD30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33030DFC-ADF8-9241-BF71-F2F14F1D242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57862FFF-A86E-3F4F-89DF-9FC5BEC84B4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6243AF26-8FBF-4F48-8E4A-BE7F974D92F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7A0672FD-A351-1047-AE18-14D021CD8D4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58F9B0A-B7DB-BB49-8E1F-FD8762054BB6}"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0030666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evangelism">
            <a:extLst>
              <a:ext uri="{FF2B5EF4-FFF2-40B4-BE49-F238E27FC236}">
                <a16:creationId xmlns:a16="http://schemas.microsoft.com/office/drawing/2014/main" id="{513F652E-68CE-EADA-5287-BA6AEB89235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94B1AE5B-3F88-4749-B0C4-F63AED10781C}"/>
              </a:ext>
            </a:extLst>
          </p:cNvPr>
          <p:cNvSpPr txBox="1">
            <a:spLocks noChangeArrowheads="1"/>
          </p:cNvSpPr>
          <p:nvPr/>
        </p:nvSpPr>
        <p:spPr bwMode="auto">
          <a:xfrm>
            <a:off x="914400" y="2133600"/>
            <a:ext cx="70866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sz="4800" b="1" i="1" dirty="0">
                <a:solidFill>
                  <a:schemeClr val="bg1"/>
                </a:solidFill>
                <a:effectLst>
                  <a:outerShdw blurRad="38100" dist="38100" dir="2700000" algn="tl">
                    <a:srgbClr val="000000">
                      <a:alpha val="43137"/>
                    </a:srgbClr>
                  </a:outerShdw>
                </a:effectLst>
              </a:rPr>
              <a:t>The Importance of a Worldview</a:t>
            </a:r>
          </a:p>
          <a:p>
            <a:pPr algn="ctr" eaLnBrk="1" hangingPunct="1">
              <a:spcBef>
                <a:spcPct val="50000"/>
              </a:spcBef>
              <a:defRPr/>
            </a:pPr>
            <a:r>
              <a:rPr lang="en-US" sz="4000" b="1" i="1" dirty="0">
                <a:solidFill>
                  <a:schemeClr val="bg1"/>
                </a:solidFill>
                <a:effectLst>
                  <a:outerShdw blurRad="38100" dist="38100" dir="2700000" algn="tl">
                    <a:srgbClr val="000000">
                      <a:alpha val="43137"/>
                    </a:srgbClr>
                  </a:outerShdw>
                </a:effectLst>
              </a:rPr>
              <a:t>Session 2</a:t>
            </a:r>
            <a:endParaRPr lang="th-TH" sz="4000" b="1" i="1"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374EB27A-8B4D-8A62-FBD7-654E08A00802}"/>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FarthestGalaxy">
            <a:extLst>
              <a:ext uri="{FF2B5EF4-FFF2-40B4-BE49-F238E27FC236}">
                <a16:creationId xmlns:a16="http://schemas.microsoft.com/office/drawing/2014/main" id="{D024C380-FEAA-5D47-94F1-D2B32545C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belonging">
            <a:extLst>
              <a:ext uri="{FF2B5EF4-FFF2-40B4-BE49-F238E27FC236}">
                <a16:creationId xmlns:a16="http://schemas.microsoft.com/office/drawing/2014/main" id="{A7708E04-C4C8-EE44-9596-A55B6DE3BEA9}"/>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a:extLst>
              <a:ext uri="{FF2B5EF4-FFF2-40B4-BE49-F238E27FC236}">
                <a16:creationId xmlns:a16="http://schemas.microsoft.com/office/drawing/2014/main" id="{AB99E7D9-97EA-3246-AEC7-0EF03C553D19}"/>
              </a:ext>
            </a:extLst>
          </p:cNvPr>
          <p:cNvSpPr txBox="1">
            <a:spLocks noChangeArrowheads="1"/>
          </p:cNvSpPr>
          <p:nvPr/>
        </p:nvSpPr>
        <p:spPr bwMode="auto">
          <a:xfrm>
            <a:off x="0" y="457200"/>
            <a:ext cx="9144000" cy="3297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All people need a way to survive and live appropriately in the world.</a:t>
            </a:r>
          </a:p>
          <a:p>
            <a:pPr lvl="3" eaLnBrk="1" hangingPunct="1">
              <a:spcBef>
                <a:spcPct val="50000"/>
              </a:spcBef>
              <a:buFontTx/>
              <a:buAutoNum type="alphaLcParenR"/>
            </a:pPr>
            <a:r>
              <a:rPr lang="en-US" altLang="en-US" b="1">
                <a:solidFill>
                  <a:schemeClr val="bg1"/>
                </a:solidFill>
              </a:rPr>
              <a:t>The Need to Belong to a Community:</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FarthestGalaxy">
            <a:extLst>
              <a:ext uri="{FF2B5EF4-FFF2-40B4-BE49-F238E27FC236}">
                <a16:creationId xmlns:a16="http://schemas.microsoft.com/office/drawing/2014/main" id="{8270D8E0-A886-FA46-9DCF-122785A56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CCP0012328_P">
            <a:extLst>
              <a:ext uri="{FF2B5EF4-FFF2-40B4-BE49-F238E27FC236}">
                <a16:creationId xmlns:a16="http://schemas.microsoft.com/office/drawing/2014/main" id="{1F3709B5-5928-FB45-8C98-AD40355910E3}"/>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b="14032"/>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5">
            <a:extLst>
              <a:ext uri="{FF2B5EF4-FFF2-40B4-BE49-F238E27FC236}">
                <a16:creationId xmlns:a16="http://schemas.microsoft.com/office/drawing/2014/main" id="{9767C4F6-A549-3545-92E4-30C65181C8E6}"/>
              </a:ext>
            </a:extLst>
          </p:cNvPr>
          <p:cNvSpPr txBox="1">
            <a:spLocks noChangeArrowheads="1"/>
          </p:cNvSpPr>
          <p:nvPr/>
        </p:nvSpPr>
        <p:spPr bwMode="auto">
          <a:xfrm>
            <a:off x="0" y="457200"/>
            <a:ext cx="9144000" cy="4365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All people need a way to survive and live appropriately in the world.</a:t>
            </a:r>
          </a:p>
          <a:p>
            <a:pPr lvl="3" eaLnBrk="1" hangingPunct="1">
              <a:spcBef>
                <a:spcPct val="50000"/>
              </a:spcBef>
              <a:buFontTx/>
              <a:buAutoNum type="alphaLcParenR"/>
            </a:pPr>
            <a:r>
              <a:rPr lang="en-US" altLang="en-US" b="1">
                <a:solidFill>
                  <a:schemeClr val="bg2"/>
                </a:solidFill>
              </a:rPr>
              <a:t>The Need to Belong to a Community:</a:t>
            </a:r>
          </a:p>
          <a:p>
            <a:pPr lvl="3" eaLnBrk="1" hangingPunct="1">
              <a:spcBef>
                <a:spcPct val="50000"/>
              </a:spcBef>
              <a:buFontTx/>
              <a:buAutoNum type="alphaLcParenR"/>
            </a:pPr>
            <a:r>
              <a:rPr lang="en-US" altLang="en-US" b="1">
                <a:solidFill>
                  <a:schemeClr val="bg1"/>
                </a:solidFill>
              </a:rPr>
              <a:t>The Need for Emotional and Intellectual Security and Stability:</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arthestGalaxy">
            <a:extLst>
              <a:ext uri="{FF2B5EF4-FFF2-40B4-BE49-F238E27FC236}">
                <a16:creationId xmlns:a16="http://schemas.microsoft.com/office/drawing/2014/main" id="{B3A7B507-DA13-F94E-A02D-FF380A5F9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4AE5172F-7DC8-A744-AB30-A04F7F561C3A}"/>
              </a:ext>
            </a:extLst>
          </p:cNvPr>
          <p:cNvSpPr txBox="1">
            <a:spLocks noChangeArrowheads="1"/>
          </p:cNvSpPr>
          <p:nvPr/>
        </p:nvSpPr>
        <p:spPr bwMode="auto">
          <a:xfrm>
            <a:off x="0" y="457200"/>
            <a:ext cx="9144000" cy="5434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All people need a way to survive and live appropriately in the world.</a:t>
            </a:r>
          </a:p>
          <a:p>
            <a:pPr lvl="3" eaLnBrk="1" hangingPunct="1">
              <a:spcBef>
                <a:spcPct val="50000"/>
              </a:spcBef>
              <a:buFontTx/>
              <a:buAutoNum type="alphaLcParenR"/>
            </a:pPr>
            <a:r>
              <a:rPr lang="en-US" altLang="en-US" b="1">
                <a:solidFill>
                  <a:schemeClr val="bg2"/>
                </a:solidFill>
              </a:rPr>
              <a:t>The Need to Belong to a Community:</a:t>
            </a:r>
          </a:p>
          <a:p>
            <a:pPr lvl="3" eaLnBrk="1" hangingPunct="1">
              <a:spcBef>
                <a:spcPct val="50000"/>
              </a:spcBef>
              <a:buFontTx/>
              <a:buAutoNum type="alphaLcParenR"/>
            </a:pPr>
            <a:r>
              <a:rPr lang="en-US" altLang="en-US" b="1">
                <a:solidFill>
                  <a:schemeClr val="bg2"/>
                </a:solidFill>
              </a:rPr>
              <a:t>The Need for Emotional and Intellectual Security and Stability:</a:t>
            </a:r>
          </a:p>
          <a:p>
            <a:pPr lvl="3" eaLnBrk="1" hangingPunct="1">
              <a:spcBef>
                <a:spcPct val="50000"/>
              </a:spcBef>
              <a:buFontTx/>
              <a:buAutoNum type="alphaLcParenR"/>
            </a:pPr>
            <a:r>
              <a:rPr lang="en-US" altLang="en-US" b="1">
                <a:solidFill>
                  <a:schemeClr val="bg1"/>
                </a:solidFill>
              </a:rPr>
              <a:t>The Need to Monitor and Deal with Change: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FarthestGalaxy">
            <a:extLst>
              <a:ext uri="{FF2B5EF4-FFF2-40B4-BE49-F238E27FC236}">
                <a16:creationId xmlns:a16="http://schemas.microsoft.com/office/drawing/2014/main" id="{64CC1AB0-6E4A-BC4A-8152-21A95FE41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37CA5994-14A1-A446-BD22-56A9914E7468}"/>
              </a:ext>
            </a:extLst>
          </p:cNvPr>
          <p:cNvSpPr txBox="1">
            <a:spLocks noChangeArrowheads="1"/>
          </p:cNvSpPr>
          <p:nvPr/>
        </p:nvSpPr>
        <p:spPr bwMode="auto">
          <a:xfrm>
            <a:off x="0" y="457200"/>
            <a:ext cx="9144000" cy="28686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2"/>
            </a:pPr>
            <a:r>
              <a:rPr lang="en-US" altLang="en-US" b="1">
                <a:solidFill>
                  <a:schemeClr val="bg1"/>
                </a:solidFill>
              </a:rPr>
              <a:t>The study and understanding of worldviews lead to a greater ability to make necessary changes in the way you perceive and interact with the world around you.</a:t>
            </a:r>
            <a:r>
              <a:rPr lang="en-US" altLang="en-US">
                <a:solidFill>
                  <a:schemeClr val="bg1"/>
                </a:solidFill>
              </a:rPr>
              <a:t> </a:t>
            </a:r>
            <a:endParaRPr lang="th-TH" altLang="en-US">
              <a:solidFill>
                <a:schemeClr val="bg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FarthestGalaxy">
            <a:extLst>
              <a:ext uri="{FF2B5EF4-FFF2-40B4-BE49-F238E27FC236}">
                <a16:creationId xmlns:a16="http://schemas.microsoft.com/office/drawing/2014/main" id="{E713D339-B04D-C644-AB9C-DD81DD12A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ignore">
            <a:extLst>
              <a:ext uri="{FF2B5EF4-FFF2-40B4-BE49-F238E27FC236}">
                <a16:creationId xmlns:a16="http://schemas.microsoft.com/office/drawing/2014/main" id="{4A0B3757-1B93-144D-A7B7-3D6EA7E7114F}"/>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a:extLst>
              <a:ext uri="{FF2B5EF4-FFF2-40B4-BE49-F238E27FC236}">
                <a16:creationId xmlns:a16="http://schemas.microsoft.com/office/drawing/2014/main" id="{885C74E6-314A-8742-9A84-2362B38A7A7C}"/>
              </a:ext>
            </a:extLst>
          </p:cNvPr>
          <p:cNvSpPr txBox="1">
            <a:spLocks noChangeArrowheads="1"/>
          </p:cNvSpPr>
          <p:nvPr/>
        </p:nvSpPr>
        <p:spPr bwMode="auto">
          <a:xfrm>
            <a:off x="0" y="1066800"/>
            <a:ext cx="9144000" cy="4791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2"/>
            </a:pPr>
            <a:r>
              <a:rPr lang="en-US" altLang="en-US" b="1">
                <a:solidFill>
                  <a:schemeClr val="bg2"/>
                </a:solidFill>
              </a:rPr>
              <a:t>The study and understanding of worldviews lead to a greater ability to make necessary changes in the way you perceive and interact with the world around you.</a:t>
            </a:r>
            <a:r>
              <a:rPr lang="en-US" altLang="en-US">
                <a:solidFill>
                  <a:schemeClr val="bg2"/>
                </a:solidFill>
              </a:rPr>
              <a:t> </a:t>
            </a:r>
          </a:p>
          <a:p>
            <a:pPr lvl="1" eaLnBrk="1" hangingPunct="1">
              <a:spcBef>
                <a:spcPct val="50000"/>
              </a:spcBef>
              <a:buFontTx/>
              <a:buAutoNum type="alphaUcPeriod" startAt="2"/>
            </a:pPr>
            <a:r>
              <a:rPr lang="en-US" altLang="en-US" b="1">
                <a:solidFill>
                  <a:schemeClr val="bg1"/>
                </a:solidFill>
              </a:rPr>
              <a:t>Conversely, ignorance of and/or ignoring these matters will often lead to arrogance, provincialism, cultural blindness, stagnation, and irrelevance. </a:t>
            </a:r>
            <a:endParaRPr lang="th-TH" altLang="en-US" b="1">
              <a:solidFill>
                <a:schemeClr val="bg1"/>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rthestGalaxy">
            <a:extLst>
              <a:ext uri="{FF2B5EF4-FFF2-40B4-BE49-F238E27FC236}">
                <a16:creationId xmlns:a16="http://schemas.microsoft.com/office/drawing/2014/main" id="{7CD52E74-8396-5B40-958C-A448C97AF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F1D148F5-73A2-8148-8404-257FC8730F8B}"/>
              </a:ext>
            </a:extLst>
          </p:cNvPr>
          <p:cNvSpPr txBox="1">
            <a:spLocks noChangeArrowheads="1"/>
          </p:cNvSpPr>
          <p:nvPr/>
        </p:nvSpPr>
        <p:spPr bwMode="auto">
          <a:xfrm>
            <a:off x="0" y="609600"/>
            <a:ext cx="91440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endParaRPr lang="en-US" altLang="en-US">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FarthestGalaxy">
            <a:extLst>
              <a:ext uri="{FF2B5EF4-FFF2-40B4-BE49-F238E27FC236}">
                <a16:creationId xmlns:a16="http://schemas.microsoft.com/office/drawing/2014/main" id="{D857CCC2-1A5E-284F-8F11-A839FD991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descr="evangelism">
            <a:extLst>
              <a:ext uri="{FF2B5EF4-FFF2-40B4-BE49-F238E27FC236}">
                <a16:creationId xmlns:a16="http://schemas.microsoft.com/office/drawing/2014/main" id="{D3B68F2D-D5C6-764C-8A44-6660BCA29111}"/>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a:extLst>
              <a:ext uri="{FF2B5EF4-FFF2-40B4-BE49-F238E27FC236}">
                <a16:creationId xmlns:a16="http://schemas.microsoft.com/office/drawing/2014/main" id="{2562555A-3A5D-6746-9BDB-04D82EAE7B98}"/>
              </a:ext>
            </a:extLst>
          </p:cNvPr>
          <p:cNvSpPr txBox="1">
            <a:spLocks noChangeArrowheads="1"/>
          </p:cNvSpPr>
          <p:nvPr/>
        </p:nvSpPr>
        <p:spPr bwMode="auto">
          <a:xfrm>
            <a:off x="0" y="609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Understanding worldviews leads to more effective witness.</a:t>
            </a:r>
            <a:r>
              <a:rPr lang="en-US" altLang="en-US">
                <a:solidFill>
                  <a:schemeClr val="bg1"/>
                </a:solidFill>
              </a:rPr>
              <a:t> </a:t>
            </a:r>
            <a:endParaRPr lang="th-TH" alt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FarthestGalaxy">
            <a:extLst>
              <a:ext uri="{FF2B5EF4-FFF2-40B4-BE49-F238E27FC236}">
                <a16:creationId xmlns:a16="http://schemas.microsoft.com/office/drawing/2014/main" id="{24F7A08B-1C50-5146-A0CF-2DFAABED2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id="{055CB30B-37FF-F54B-A428-B2833890E15B}"/>
              </a:ext>
            </a:extLst>
          </p:cNvPr>
          <p:cNvSpPr txBox="1">
            <a:spLocks noChangeArrowheads="1"/>
          </p:cNvSpPr>
          <p:nvPr/>
        </p:nvSpPr>
        <p:spPr bwMode="auto">
          <a:xfrm>
            <a:off x="0" y="609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Understanding worldviews leads to more effective witness.</a:t>
            </a:r>
            <a:endParaRPr lang="th-TH" altLang="en-US">
              <a:solidFill>
                <a:schemeClr val="bg1"/>
              </a:solidFill>
            </a:endParaRPr>
          </a:p>
        </p:txBody>
      </p:sp>
      <p:sp>
        <p:nvSpPr>
          <p:cNvPr id="18436" name="Text Box 6">
            <a:extLst>
              <a:ext uri="{FF2B5EF4-FFF2-40B4-BE49-F238E27FC236}">
                <a16:creationId xmlns:a16="http://schemas.microsoft.com/office/drawing/2014/main" id="{D432CDCE-4395-FF44-9CF8-57697B631EF0}"/>
              </a:ext>
            </a:extLst>
          </p:cNvPr>
          <p:cNvSpPr txBox="1">
            <a:spLocks noChangeArrowheads="1"/>
          </p:cNvSpPr>
          <p:nvPr/>
        </p:nvSpPr>
        <p:spPr bwMode="auto">
          <a:xfrm>
            <a:off x="381000" y="3962400"/>
            <a:ext cx="8534400" cy="258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2" eaLnBrk="1" hangingPunct="1"/>
            <a:r>
              <a:rPr lang="en-US" altLang="en-US" sz="2400" b="1">
                <a:solidFill>
                  <a:schemeClr val="bg1"/>
                </a:solidFill>
              </a:rPr>
              <a:t>Christians must take the worldviews of other people seriously, not because they agree with them, but because they want to understand the people they serve in order to effectively share with them the good news of the gospel.</a:t>
            </a:r>
          </a:p>
          <a:p>
            <a:pPr lvl="2" eaLnBrk="1" hangingPunct="1"/>
            <a:endParaRPr lang="en-US" altLang="en-US" sz="2400" b="1">
              <a:solidFill>
                <a:schemeClr val="bg1"/>
              </a:solidFill>
            </a:endParaRPr>
          </a:p>
          <a:p>
            <a:pPr lvl="2" algn="ctr" eaLnBrk="1" hangingPunct="1"/>
            <a:r>
              <a:rPr lang="en-US" altLang="en-US" sz="2000" b="1">
                <a:solidFill>
                  <a:schemeClr val="bg1"/>
                </a:solidFill>
              </a:rPr>
              <a:t>Paul Hiebert, </a:t>
            </a:r>
            <a:r>
              <a:rPr lang="en-US" altLang="en-US" sz="2000" b="1" i="1">
                <a:solidFill>
                  <a:schemeClr val="bg1"/>
                </a:solidFill>
              </a:rPr>
              <a:t>Transforming Worldviews</a:t>
            </a:r>
            <a:r>
              <a:rPr lang="en-US" altLang="en-US" sz="2000" b="1">
                <a:solidFill>
                  <a:schemeClr val="bg1"/>
                </a:solidFill>
              </a:rPr>
              <a:t>, 69</a:t>
            </a:r>
            <a:endParaRPr lang="th-TH" altLang="en-US" sz="2000">
              <a:solidFill>
                <a:schemeClr val="bg1"/>
              </a:solidFill>
            </a:endParaRPr>
          </a:p>
        </p:txBody>
      </p:sp>
      <p:pic>
        <p:nvPicPr>
          <p:cNvPr id="18437" name="Picture 8" descr="Hiebert">
            <a:extLst>
              <a:ext uri="{FF2B5EF4-FFF2-40B4-BE49-F238E27FC236}">
                <a16:creationId xmlns:a16="http://schemas.microsoft.com/office/drawing/2014/main" id="{5CB6C227-091C-9C41-B211-BA656691A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57800"/>
            <a:ext cx="1239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FarthestGalaxy">
            <a:extLst>
              <a:ext uri="{FF2B5EF4-FFF2-40B4-BE49-F238E27FC236}">
                <a16:creationId xmlns:a16="http://schemas.microsoft.com/office/drawing/2014/main" id="{8BA03B5F-60E6-FC4A-906E-686A406EE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 descr="9780802440969">
            <a:extLst>
              <a:ext uri="{FF2B5EF4-FFF2-40B4-BE49-F238E27FC236}">
                <a16:creationId xmlns:a16="http://schemas.microsoft.com/office/drawing/2014/main" id="{712B034A-9908-8642-A73C-1757D7F5A95C}"/>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a:extLst>
              <a:ext uri="{FF2B5EF4-FFF2-40B4-BE49-F238E27FC236}">
                <a16:creationId xmlns:a16="http://schemas.microsoft.com/office/drawing/2014/main" id="{E74568D1-47BD-1E4F-8A28-968E93FAEAEB}"/>
              </a:ext>
            </a:extLst>
          </p:cNvPr>
          <p:cNvSpPr txBox="1">
            <a:spLocks noChangeArrowheads="1"/>
          </p:cNvSpPr>
          <p:nvPr/>
        </p:nvSpPr>
        <p:spPr bwMode="auto">
          <a:xfrm>
            <a:off x="0" y="609600"/>
            <a:ext cx="91440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Understanding worldviews leads to more effective witness.</a:t>
            </a:r>
            <a:r>
              <a:rPr lang="en-US" altLang="en-US">
                <a:solidFill>
                  <a:schemeClr val="bg1"/>
                </a:solidFill>
              </a:rPr>
              <a:t> </a:t>
            </a:r>
            <a:endParaRPr lang="th-TH" altLang="en-US">
              <a:solidFill>
                <a:schemeClr val="bg1"/>
              </a:solidFill>
            </a:endParaRPr>
          </a:p>
          <a:p>
            <a:pPr lvl="3" eaLnBrk="1" hangingPunct="1">
              <a:spcBef>
                <a:spcPct val="50000"/>
              </a:spcBef>
              <a:buFontTx/>
              <a:buAutoNum type="alphaLcParenR"/>
            </a:pPr>
            <a:r>
              <a:rPr lang="en-US" altLang="en-US" b="1">
                <a:solidFill>
                  <a:schemeClr val="bg1"/>
                </a:solidFill>
              </a:rPr>
              <a:t>It helps us find common ground.</a:t>
            </a:r>
            <a:endParaRPr lang="th-TH"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arthestGalaxy">
            <a:extLst>
              <a:ext uri="{FF2B5EF4-FFF2-40B4-BE49-F238E27FC236}">
                <a16:creationId xmlns:a16="http://schemas.microsoft.com/office/drawing/2014/main" id="{EABA4DCF-4E38-0042-846D-E087E9383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41626C3E-D478-0345-86F1-E9B25237ED95}"/>
              </a:ext>
            </a:extLst>
          </p:cNvPr>
          <p:cNvSpPr txBox="1">
            <a:spLocks noChangeArrowheads="1"/>
          </p:cNvSpPr>
          <p:nvPr/>
        </p:nvSpPr>
        <p:spPr bwMode="auto">
          <a:xfrm>
            <a:off x="0" y="609600"/>
            <a:ext cx="91440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Understanding worldviews leads to more effective witness.</a:t>
            </a:r>
            <a:r>
              <a:rPr lang="en-US" altLang="en-US">
                <a:solidFill>
                  <a:schemeClr val="bg1"/>
                </a:solidFill>
              </a:rPr>
              <a:t> </a:t>
            </a:r>
            <a:endParaRPr lang="th-TH" altLang="en-US">
              <a:solidFill>
                <a:schemeClr val="bg1"/>
              </a:solidFill>
            </a:endParaRPr>
          </a:p>
          <a:p>
            <a:pPr lvl="3" eaLnBrk="1" hangingPunct="1">
              <a:spcBef>
                <a:spcPct val="50000"/>
              </a:spcBef>
              <a:buFontTx/>
              <a:buAutoNum type="alphaLcParenR"/>
            </a:pPr>
            <a:r>
              <a:rPr lang="en-US" altLang="en-US" b="1">
                <a:solidFill>
                  <a:schemeClr val="bg2"/>
                </a:solidFill>
              </a:rPr>
              <a:t>It helps us find common ground.</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It bolsters our confidence in the Christian worldview.</a:t>
            </a:r>
            <a:r>
              <a:rPr lang="en-US" altLang="en-US">
                <a:solidFill>
                  <a:schemeClr val="bg1"/>
                </a:solidFill>
              </a:rPr>
              <a:t> </a:t>
            </a:r>
            <a:endParaRPr lang="th-TH"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FarthestGalaxy">
            <a:extLst>
              <a:ext uri="{FF2B5EF4-FFF2-40B4-BE49-F238E27FC236}">
                <a16:creationId xmlns:a16="http://schemas.microsoft.com/office/drawing/2014/main" id="{66067056-D8FA-F44C-A568-BCE453647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5">
            <a:extLst>
              <a:ext uri="{FF2B5EF4-FFF2-40B4-BE49-F238E27FC236}">
                <a16:creationId xmlns:a16="http://schemas.microsoft.com/office/drawing/2014/main" id="{1BA6D10E-1555-9C46-A736-1C7E71FE0B34}"/>
              </a:ext>
            </a:extLst>
          </p:cNvPr>
          <p:cNvSpPr txBox="1">
            <a:spLocks noChangeArrowheads="1"/>
          </p:cNvSpPr>
          <p:nvPr/>
        </p:nvSpPr>
        <p:spPr bwMode="auto">
          <a:xfrm>
            <a:off x="0" y="7620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a:pPr>
            <a:r>
              <a:rPr lang="en-US" altLang="en-US" b="1" i="1">
                <a:solidFill>
                  <a:schemeClr val="bg1"/>
                </a:solidFill>
              </a:rPr>
              <a:t>Introduction: Case Study on Muslim Evangelism and Discipleship</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FarthestGalaxy">
            <a:extLst>
              <a:ext uri="{FF2B5EF4-FFF2-40B4-BE49-F238E27FC236}">
                <a16:creationId xmlns:a16="http://schemas.microsoft.com/office/drawing/2014/main" id="{9D3EE622-AD9A-C946-ACB4-ED03CADA9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51FEF801-BC39-1C4D-9CF6-C954325DEBCC}"/>
              </a:ext>
            </a:extLst>
          </p:cNvPr>
          <p:cNvSpPr txBox="1">
            <a:spLocks noChangeArrowheads="1"/>
          </p:cNvSpPr>
          <p:nvPr/>
        </p:nvSpPr>
        <p:spPr bwMode="auto">
          <a:xfrm>
            <a:off x="0" y="609600"/>
            <a:ext cx="9144000" cy="56626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Understanding worldviews leads to more effective witness.</a:t>
            </a:r>
            <a:r>
              <a:rPr lang="en-US" altLang="en-US">
                <a:solidFill>
                  <a:schemeClr val="bg1"/>
                </a:solidFill>
              </a:rPr>
              <a:t> </a:t>
            </a:r>
            <a:endParaRPr lang="th-TH" altLang="en-US">
              <a:solidFill>
                <a:schemeClr val="bg1"/>
              </a:solidFill>
            </a:endParaRPr>
          </a:p>
          <a:p>
            <a:pPr lvl="3" eaLnBrk="1" hangingPunct="1">
              <a:spcBef>
                <a:spcPct val="50000"/>
              </a:spcBef>
              <a:buFontTx/>
              <a:buAutoNum type="alphaLcParenR"/>
            </a:pPr>
            <a:r>
              <a:rPr lang="en-US" altLang="en-US" sz="2600" b="1">
                <a:solidFill>
                  <a:schemeClr val="bg2"/>
                </a:solidFill>
              </a:rPr>
              <a:t>It helps us find common ground.</a:t>
            </a:r>
            <a:endParaRPr lang="th-TH" altLang="en-US" sz="2600" b="1">
              <a:solidFill>
                <a:schemeClr val="bg2"/>
              </a:solidFill>
            </a:endParaRPr>
          </a:p>
          <a:p>
            <a:pPr lvl="3" eaLnBrk="1" hangingPunct="1">
              <a:spcBef>
                <a:spcPct val="50000"/>
              </a:spcBef>
              <a:buFontTx/>
              <a:buAutoNum type="alphaLcParenR"/>
            </a:pPr>
            <a:r>
              <a:rPr lang="en-US" altLang="en-US" sz="2600" b="1">
                <a:solidFill>
                  <a:schemeClr val="bg2"/>
                </a:solidFill>
              </a:rPr>
              <a:t>It bolsters our confidence in the Christian worldview.</a:t>
            </a:r>
          </a:p>
          <a:p>
            <a:pPr lvl="3" eaLnBrk="1" hangingPunct="1">
              <a:spcBef>
                <a:spcPct val="50000"/>
              </a:spcBef>
              <a:buFontTx/>
              <a:buAutoNum type="alphaLcParenR"/>
            </a:pPr>
            <a:r>
              <a:rPr lang="en-US" altLang="en-US" sz="2600" b="1">
                <a:solidFill>
                  <a:schemeClr val="bg1"/>
                </a:solidFill>
              </a:rPr>
              <a:t>It helps us see weak points and problems in other worldviews.</a:t>
            </a:r>
            <a:endParaRPr lang="th-TH" altLang="en-US" sz="2600">
              <a:solidFill>
                <a:schemeClr val="bg1"/>
              </a:solidFil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FarthestGalaxy">
            <a:extLst>
              <a:ext uri="{FF2B5EF4-FFF2-40B4-BE49-F238E27FC236}">
                <a16:creationId xmlns:a16="http://schemas.microsoft.com/office/drawing/2014/main" id="{87F6FD40-985D-5A40-8C2C-2ABFE0466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hezhe">
            <a:extLst>
              <a:ext uri="{FF2B5EF4-FFF2-40B4-BE49-F238E27FC236}">
                <a16:creationId xmlns:a16="http://schemas.microsoft.com/office/drawing/2014/main" id="{52BD27A5-3C48-CB4C-9456-56419C622160}"/>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a:extLst>
              <a:ext uri="{FF2B5EF4-FFF2-40B4-BE49-F238E27FC236}">
                <a16:creationId xmlns:a16="http://schemas.microsoft.com/office/drawing/2014/main" id="{A8B662C9-DA0C-1741-B789-26F64EDC3481}"/>
              </a:ext>
            </a:extLst>
          </p:cNvPr>
          <p:cNvSpPr txBox="1">
            <a:spLocks noChangeArrowheads="1"/>
          </p:cNvSpPr>
          <p:nvPr/>
        </p:nvSpPr>
        <p:spPr bwMode="auto">
          <a:xfrm>
            <a:off x="0" y="609600"/>
            <a:ext cx="91440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startAt="2"/>
            </a:pPr>
            <a:r>
              <a:rPr lang="en-US" altLang="en-US" b="1">
                <a:solidFill>
                  <a:schemeClr val="bg1"/>
                </a:solidFill>
              </a:rPr>
              <a:t>Understanding worldviews leads to more effective discipleship.</a:t>
            </a:r>
            <a:endParaRPr lang="th-TH" altLang="en-US">
              <a:solidFill>
                <a:schemeClr val="bg1"/>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FarthestGalaxy">
            <a:extLst>
              <a:ext uri="{FF2B5EF4-FFF2-40B4-BE49-F238E27FC236}">
                <a16:creationId xmlns:a16="http://schemas.microsoft.com/office/drawing/2014/main" id="{432767FC-FC0D-DA4B-A07E-C0D901FF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a:extLst>
              <a:ext uri="{FF2B5EF4-FFF2-40B4-BE49-F238E27FC236}">
                <a16:creationId xmlns:a16="http://schemas.microsoft.com/office/drawing/2014/main" id="{78CEF7F7-1F14-D747-A9AC-B50CF540FA15}"/>
              </a:ext>
            </a:extLst>
          </p:cNvPr>
          <p:cNvSpPr txBox="1">
            <a:spLocks noChangeArrowheads="1"/>
          </p:cNvSpPr>
          <p:nvPr/>
        </p:nvSpPr>
        <p:spPr bwMode="auto">
          <a:xfrm>
            <a:off x="0" y="609600"/>
            <a:ext cx="91440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startAt="2"/>
            </a:pPr>
            <a:r>
              <a:rPr lang="en-US" altLang="en-US" b="1">
                <a:solidFill>
                  <a:schemeClr val="bg1"/>
                </a:solidFill>
              </a:rPr>
              <a:t>Understanding worldviews leads to more effective discipleship.</a:t>
            </a:r>
            <a:r>
              <a:rPr lang="en-US" altLang="en-US">
                <a:solidFill>
                  <a:schemeClr val="bg1"/>
                </a:solidFill>
              </a:rPr>
              <a:t> </a:t>
            </a:r>
            <a:endParaRPr lang="th-TH" altLang="en-US">
              <a:solidFill>
                <a:schemeClr val="bg1"/>
              </a:solidFill>
            </a:endParaRPr>
          </a:p>
          <a:p>
            <a:pPr lvl="3" eaLnBrk="1" hangingPunct="1">
              <a:spcBef>
                <a:spcPct val="50000"/>
              </a:spcBef>
              <a:buFontTx/>
              <a:buAutoNum type="alphaLcParenR"/>
            </a:pPr>
            <a:r>
              <a:rPr lang="en-US" altLang="en-US" b="1">
                <a:solidFill>
                  <a:schemeClr val="bg1"/>
                </a:solidFill>
              </a:rPr>
              <a:t>It helps us see potential problems in our own worldview.</a:t>
            </a:r>
            <a:endParaRPr lang="th-TH" altLang="en-US" b="1">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FarthestGalaxy">
            <a:extLst>
              <a:ext uri="{FF2B5EF4-FFF2-40B4-BE49-F238E27FC236}">
                <a16:creationId xmlns:a16="http://schemas.microsoft.com/office/drawing/2014/main" id="{D1C1D0B3-A9AE-A446-A138-EBCDDB276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7" descr="bhindu2">
            <a:extLst>
              <a:ext uri="{FF2B5EF4-FFF2-40B4-BE49-F238E27FC236}">
                <a16:creationId xmlns:a16="http://schemas.microsoft.com/office/drawing/2014/main" id="{DAA79CB2-7D08-F748-9E29-90AA4E173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F71BD21E-5A30-F440-BAB6-EF0FBBB4B7C3}"/>
              </a:ext>
            </a:extLst>
          </p:cNvPr>
          <p:cNvSpPr txBox="1">
            <a:spLocks noChangeArrowheads="1"/>
          </p:cNvSpPr>
          <p:nvPr/>
        </p:nvSpPr>
        <p:spPr bwMode="auto">
          <a:xfrm>
            <a:off x="0" y="609600"/>
            <a:ext cx="91440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startAt="4"/>
            </a:pPr>
            <a:r>
              <a:rPr lang="en-US" altLang="en-US" b="1">
                <a:solidFill>
                  <a:schemeClr val="bg1"/>
                </a:solidFill>
              </a:rPr>
              <a:t>Christianity lays claim to a universal and comprehensive worldview.</a:t>
            </a:r>
            <a:r>
              <a:rPr lang="en-US" altLang="en-US"/>
              <a:t> </a:t>
            </a:r>
            <a:endParaRPr lang="en-US" altLang="en-US">
              <a:solidFill>
                <a:schemeClr val="bg1"/>
              </a:solidFill>
            </a:endParaRPr>
          </a:p>
          <a:p>
            <a:pPr lvl="2" eaLnBrk="1" hangingPunct="1">
              <a:spcBef>
                <a:spcPct val="50000"/>
              </a:spcBef>
              <a:buFontTx/>
              <a:buAutoNum type="arabicPeriod" startAt="2"/>
            </a:pPr>
            <a:r>
              <a:rPr lang="en-US" altLang="en-US" b="1">
                <a:solidFill>
                  <a:schemeClr val="bg1"/>
                </a:solidFill>
              </a:rPr>
              <a:t>Understanding worldviews leads to more effective discipleship.</a:t>
            </a:r>
            <a:r>
              <a:rPr lang="en-US" altLang="en-US">
                <a:solidFill>
                  <a:schemeClr val="bg1"/>
                </a:solidFill>
              </a:rPr>
              <a:t> </a:t>
            </a:r>
            <a:endParaRPr lang="th-TH" altLang="en-US">
              <a:solidFill>
                <a:schemeClr val="bg1"/>
              </a:solidFill>
            </a:endParaRPr>
          </a:p>
          <a:p>
            <a:pPr lvl="3" eaLnBrk="1" hangingPunct="1">
              <a:spcBef>
                <a:spcPct val="50000"/>
              </a:spcBef>
              <a:buFontTx/>
              <a:buAutoNum type="alphaLcParenR"/>
            </a:pPr>
            <a:r>
              <a:rPr lang="en-US" altLang="en-US" b="1">
                <a:solidFill>
                  <a:schemeClr val="bg2"/>
                </a:solidFill>
              </a:rPr>
              <a:t>It helps us see potential problems in our own worldview.</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It helps us avoid syncretism and false beliefs.</a:t>
            </a:r>
            <a:r>
              <a:rPr lang="en-US" altLang="en-US">
                <a:solidFill>
                  <a:schemeClr val="bg1"/>
                </a:solidFill>
              </a:rPr>
              <a:t> </a:t>
            </a:r>
            <a:endParaRPr lang="th-TH" altLang="en-US"/>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FarthestGalaxy">
            <a:extLst>
              <a:ext uri="{FF2B5EF4-FFF2-40B4-BE49-F238E27FC236}">
                <a16:creationId xmlns:a16="http://schemas.microsoft.com/office/drawing/2014/main" id="{F00C71B3-B69D-B748-94D8-28224491E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7">
            <a:extLst>
              <a:ext uri="{FF2B5EF4-FFF2-40B4-BE49-F238E27FC236}">
                <a16:creationId xmlns:a16="http://schemas.microsoft.com/office/drawing/2014/main" id="{BEDCE3E7-F731-3F45-A9F6-FB46D0304BC3}"/>
              </a:ext>
            </a:extLst>
          </p:cNvPr>
          <p:cNvSpPr txBox="1">
            <a:spLocks noChangeArrowheads="1"/>
          </p:cNvSpPr>
          <p:nvPr/>
        </p:nvSpPr>
        <p:spPr bwMode="auto">
          <a:xfrm>
            <a:off x="-152400" y="914400"/>
            <a:ext cx="9144000"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2" eaLnBrk="1" hangingPunct="1"/>
            <a:r>
              <a:rPr lang="en-US" altLang="en-US" b="1">
                <a:solidFill>
                  <a:schemeClr val="bg1"/>
                </a:solidFill>
              </a:rPr>
              <a:t>[I]f the worldview is not transformed, in the long run the gospel is subverted and the result is a syncretistic Christo-paganism, which has the form of Christianity but not its essence.  Christianity becomes a new magic and a new, subtler form of idolatry.</a:t>
            </a:r>
          </a:p>
          <a:p>
            <a:pPr lvl="2" eaLnBrk="1" hangingPunct="1"/>
            <a:endParaRPr lang="en-US" altLang="en-US" b="1">
              <a:solidFill>
                <a:schemeClr val="bg1"/>
              </a:solidFill>
            </a:endParaRPr>
          </a:p>
          <a:p>
            <a:pPr lvl="2" algn="ctr" eaLnBrk="1" hangingPunct="1"/>
            <a:r>
              <a:rPr lang="en-US" altLang="en-US" sz="2400" b="1">
                <a:solidFill>
                  <a:schemeClr val="bg1"/>
                </a:solidFill>
              </a:rPr>
              <a:t>Paul Hiebert, </a:t>
            </a:r>
            <a:r>
              <a:rPr lang="en-US" altLang="en-US" sz="2400" b="1" i="1">
                <a:solidFill>
                  <a:schemeClr val="bg1"/>
                </a:solidFill>
              </a:rPr>
              <a:t>Transforming Worldviews</a:t>
            </a:r>
            <a:r>
              <a:rPr lang="en-US" altLang="en-US" sz="2400" b="1">
                <a:solidFill>
                  <a:schemeClr val="bg1"/>
                </a:solidFill>
              </a:rPr>
              <a:t>, 11</a:t>
            </a:r>
            <a:endParaRPr lang="th-TH" altLang="en-US" sz="2400" b="1">
              <a:solidFill>
                <a:schemeClr val="bg1"/>
              </a:solidFill>
            </a:endParaRPr>
          </a:p>
        </p:txBody>
      </p:sp>
      <p:sp>
        <p:nvSpPr>
          <p:cNvPr id="25604" name="Text Box 6">
            <a:extLst>
              <a:ext uri="{FF2B5EF4-FFF2-40B4-BE49-F238E27FC236}">
                <a16:creationId xmlns:a16="http://schemas.microsoft.com/office/drawing/2014/main" id="{2957191B-C23B-CF4B-8A72-87A33DD1077E}"/>
              </a:ext>
            </a:extLst>
          </p:cNvPr>
          <p:cNvSpPr txBox="1">
            <a:spLocks noChangeArrowheads="1"/>
          </p:cNvSpPr>
          <p:nvPr/>
        </p:nvSpPr>
        <p:spPr bwMode="auto">
          <a:xfrm>
            <a:off x="0" y="3429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endParaRPr lang="en-US" altLang="en-US"/>
          </a:p>
        </p:txBody>
      </p:sp>
      <p:pic>
        <p:nvPicPr>
          <p:cNvPr id="25605" name="Picture 9" descr="Hiebert">
            <a:extLst>
              <a:ext uri="{FF2B5EF4-FFF2-40B4-BE49-F238E27FC236}">
                <a16:creationId xmlns:a16="http://schemas.microsoft.com/office/drawing/2014/main" id="{29047D9F-A582-E84B-82EE-A55A657E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138" y="4343400"/>
            <a:ext cx="19478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FarthestGalaxy">
            <a:extLst>
              <a:ext uri="{FF2B5EF4-FFF2-40B4-BE49-F238E27FC236}">
                <a16:creationId xmlns:a16="http://schemas.microsoft.com/office/drawing/2014/main" id="{580F40C0-EEB2-7140-BDFC-B6B6EA8E5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5">
            <a:extLst>
              <a:ext uri="{FF2B5EF4-FFF2-40B4-BE49-F238E27FC236}">
                <a16:creationId xmlns:a16="http://schemas.microsoft.com/office/drawing/2014/main" id="{D3A9596B-91D2-F243-8E59-73FE601C3F3E}"/>
              </a:ext>
            </a:extLst>
          </p:cNvPr>
          <p:cNvSpPr txBox="1">
            <a:spLocks noChangeArrowheads="1"/>
          </p:cNvSpPr>
          <p:nvPr/>
        </p:nvSpPr>
        <p:spPr bwMode="auto">
          <a:xfrm>
            <a:off x="0" y="144780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3"/>
            </a:pPr>
            <a:r>
              <a:rPr lang="en-US" altLang="en-US" b="1" i="1">
                <a:solidFill>
                  <a:schemeClr val="bg1"/>
                </a:solidFill>
              </a:rPr>
              <a:t>Conclusion:</a:t>
            </a:r>
            <a:endParaRPr lang="en-US" alt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FarthestGalaxy">
            <a:extLst>
              <a:ext uri="{FF2B5EF4-FFF2-40B4-BE49-F238E27FC236}">
                <a16:creationId xmlns:a16="http://schemas.microsoft.com/office/drawing/2014/main" id="{E0DF4522-8574-7440-B859-8E30EF1A4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6">
            <a:extLst>
              <a:ext uri="{FF2B5EF4-FFF2-40B4-BE49-F238E27FC236}">
                <a16:creationId xmlns:a16="http://schemas.microsoft.com/office/drawing/2014/main" id="{A6FED675-91BF-D147-9C52-96D9A5D5901C}"/>
              </a:ext>
            </a:extLst>
          </p:cNvPr>
          <p:cNvSpPr txBox="1">
            <a:spLocks noChangeArrowheads="1"/>
          </p:cNvSpPr>
          <p:nvPr/>
        </p:nvSpPr>
        <p:spPr bwMode="auto">
          <a:xfrm>
            <a:off x="152400" y="152400"/>
            <a:ext cx="7924800" cy="61595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sz="1900" b="1">
                <a:solidFill>
                  <a:schemeClr val="bg1"/>
                </a:solidFill>
              </a:rPr>
              <a:t>    When Paul warns, therefore, about being deceived by vain philosophy, he has a particular problem in mind: this confusion of Christianity with Greek philosophy, the latter of which was allowed to intrude carelessly on the former to the extent that the definitions of God, creation, human nature, history, and redemption had been totally recast.  Paul was not attacking philosophy per se, but Gnosticism in particular and the domination of theology by secular wisdom in general.  That is precisely the problem we see in evangelicalism today . . . .</a:t>
            </a:r>
          </a:p>
          <a:p>
            <a:pPr eaLnBrk="1" hangingPunct="1"/>
            <a:endParaRPr lang="en-US" altLang="en-US" sz="1900" b="1">
              <a:solidFill>
                <a:schemeClr val="bg1"/>
              </a:solidFill>
            </a:endParaRPr>
          </a:p>
          <a:p>
            <a:pPr eaLnBrk="1" hangingPunct="1"/>
            <a:endParaRPr lang="en-US" altLang="en-US" sz="1900" b="1">
              <a:solidFill>
                <a:schemeClr val="bg1"/>
              </a:solidFill>
            </a:endParaRPr>
          </a:p>
          <a:p>
            <a:pPr eaLnBrk="1" hangingPunct="1"/>
            <a:r>
              <a:rPr lang="en-US" altLang="en-US" sz="1900" b="1">
                <a:solidFill>
                  <a:schemeClr val="bg1"/>
                </a:solidFill>
              </a:rPr>
              <a:t>    But the same apostle who warns against the incursions of philosophy also calls upon the Corinthians believers to encounter it: “We demolish arguments and every pretension that sets itself up against the knowledge of God, and we take captive every thought to make it obedient to Christ” (2 Corinthians 10:5).  How can one demolish arguments if one is (a) unfamiliar with the arguments in the first place, (b) uninterested in the merit of those arguments, and (c) incapable of refuting them?</a:t>
            </a:r>
          </a:p>
          <a:p>
            <a:pPr eaLnBrk="1" hangingPunct="1"/>
            <a:endParaRPr lang="en-US" altLang="en-US" sz="1900" b="1">
              <a:solidFill>
                <a:schemeClr val="bg1"/>
              </a:solidFill>
            </a:endParaRPr>
          </a:p>
          <a:p>
            <a:pPr algn="ctr" eaLnBrk="1" hangingPunct="1"/>
            <a:r>
              <a:rPr lang="en-US" altLang="en-US" sz="1900" b="1">
                <a:solidFill>
                  <a:schemeClr val="bg1"/>
                </a:solidFill>
              </a:rPr>
              <a:t>Michael S. Horton, </a:t>
            </a:r>
            <a:r>
              <a:rPr lang="en-US" altLang="en-US" sz="1900" b="1" i="1">
                <a:solidFill>
                  <a:schemeClr val="bg1"/>
                </a:solidFill>
              </a:rPr>
              <a:t>Where in the World Is the Church?</a:t>
            </a:r>
            <a:r>
              <a:rPr lang="en-US" altLang="en-US" sz="1900" b="1">
                <a:solidFill>
                  <a:schemeClr val="bg1"/>
                </a:solidFill>
              </a:rPr>
              <a:t>, 64</a:t>
            </a:r>
            <a:endParaRPr lang="th-TH" altLang="en-US" sz="1900" b="1">
              <a:solidFill>
                <a:schemeClr val="bg1"/>
              </a:solidFill>
            </a:endParaRPr>
          </a:p>
        </p:txBody>
      </p:sp>
      <p:pic>
        <p:nvPicPr>
          <p:cNvPr id="27652" name="Picture 9" descr="Faculty_Horton_PrintVersion">
            <a:extLst>
              <a:ext uri="{FF2B5EF4-FFF2-40B4-BE49-F238E27FC236}">
                <a16:creationId xmlns:a16="http://schemas.microsoft.com/office/drawing/2014/main" id="{E7723023-E3F2-FC42-9BC2-CA4289618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663" y="4876800"/>
            <a:ext cx="13033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FarthestGalaxy">
            <a:extLst>
              <a:ext uri="{FF2B5EF4-FFF2-40B4-BE49-F238E27FC236}">
                <a16:creationId xmlns:a16="http://schemas.microsoft.com/office/drawing/2014/main" id="{DF23E4F9-4665-8C4C-93FF-AD48B17BAC4B}"/>
              </a:ext>
            </a:extLst>
          </p:cNvPr>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0" y="0"/>
            <a:ext cx="9144000" cy="689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5">
            <a:extLst>
              <a:ext uri="{FF2B5EF4-FFF2-40B4-BE49-F238E27FC236}">
                <a16:creationId xmlns:a16="http://schemas.microsoft.com/office/drawing/2014/main" id="{900930E9-11FC-E749-947C-73FA6098C773}"/>
              </a:ext>
            </a:extLst>
          </p:cNvPr>
          <p:cNvSpPr txBox="1">
            <a:spLocks noChangeArrowheads="1"/>
          </p:cNvSpPr>
          <p:nvPr/>
        </p:nvSpPr>
        <p:spPr bwMode="auto">
          <a:xfrm>
            <a:off x="0" y="762000"/>
            <a:ext cx="91440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a:pPr>
            <a:r>
              <a:rPr lang="en-US" altLang="en-US" b="1" i="1">
                <a:solidFill>
                  <a:schemeClr val="bg2"/>
                </a:solidFill>
              </a:rPr>
              <a:t>Introduction</a:t>
            </a:r>
          </a:p>
          <a:p>
            <a:pPr eaLnBrk="1" hangingPunct="1">
              <a:spcBef>
                <a:spcPct val="50000"/>
              </a:spcBef>
              <a:buFontTx/>
              <a:buAutoNum type="romanUcPeriod"/>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FarthestGalaxy">
            <a:extLst>
              <a:ext uri="{FF2B5EF4-FFF2-40B4-BE49-F238E27FC236}">
                <a16:creationId xmlns:a16="http://schemas.microsoft.com/office/drawing/2014/main" id="{6A6746D0-DE1E-1D47-AA77-F2A3F9DEA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016184FF-8940-1342-B963-931897783FFE}"/>
              </a:ext>
            </a:extLst>
          </p:cNvPr>
          <p:cNvSpPr txBox="1">
            <a:spLocks noChangeArrowheads="1"/>
          </p:cNvSpPr>
          <p:nvPr/>
        </p:nvSpPr>
        <p:spPr bwMode="auto">
          <a:xfrm>
            <a:off x="0" y="762000"/>
            <a:ext cx="9144000"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p>
          <a:p>
            <a:pPr lvl="1" eaLnBrk="1" hangingPunct="1">
              <a:spcBef>
                <a:spcPct val="50000"/>
              </a:spcBef>
            </a:pPr>
            <a:endParaRPr lang="th-TH" altLang="en-US" sz="2400">
              <a:solidFill>
                <a:srgbClr val="000099"/>
              </a:solidFill>
            </a:endParaRPr>
          </a:p>
        </p:txBody>
      </p:sp>
      <p:pic>
        <p:nvPicPr>
          <p:cNvPr id="5124" name="Picture 8" descr="Hiebert">
            <a:extLst>
              <a:ext uri="{FF2B5EF4-FFF2-40B4-BE49-F238E27FC236}">
                <a16:creationId xmlns:a16="http://schemas.microsoft.com/office/drawing/2014/main" id="{C9DED704-D6D6-F943-89D5-33073853F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63" y="1219200"/>
            <a:ext cx="12398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a:extLst>
              <a:ext uri="{FF2B5EF4-FFF2-40B4-BE49-F238E27FC236}">
                <a16:creationId xmlns:a16="http://schemas.microsoft.com/office/drawing/2014/main" id="{A01341AB-27D8-6F4D-9BB3-32171EFF60BB}"/>
              </a:ext>
            </a:extLst>
          </p:cNvPr>
          <p:cNvSpPr txBox="1">
            <a:spLocks noChangeArrowheads="1"/>
          </p:cNvSpPr>
          <p:nvPr/>
        </p:nvSpPr>
        <p:spPr bwMode="auto">
          <a:xfrm>
            <a:off x="0" y="2362200"/>
            <a:ext cx="9144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r>
              <a:rPr lang="en-US" altLang="en-US" sz="2600" b="1">
                <a:solidFill>
                  <a:schemeClr val="bg1"/>
                </a:solidFill>
              </a:rPr>
              <a:t>Together, cognitive, affective, and evaluative assumptions provide people with a way of looking at the world that makes sense out of it, that gives them a feeling of being at home, and that reassures them that they are right.  This worldview serves as the deep structure on which they construct their explicit belief and value systems and the social institutions in which they live their daily lives.</a:t>
            </a:r>
          </a:p>
          <a:p>
            <a:pPr lvl="1" eaLnBrk="1" hangingPunct="1"/>
            <a:endParaRPr lang="en-US" altLang="en-US" sz="2400" b="1">
              <a:solidFill>
                <a:schemeClr val="bg1"/>
              </a:solidFill>
            </a:endParaRPr>
          </a:p>
          <a:p>
            <a:pPr lvl="1" algn="ctr" eaLnBrk="1" hangingPunct="1"/>
            <a:r>
              <a:rPr lang="en-US" altLang="en-US" sz="2400" b="1">
                <a:solidFill>
                  <a:schemeClr val="bg1"/>
                </a:solidFill>
              </a:rPr>
              <a:t>Paul Hiebert, </a:t>
            </a:r>
            <a:r>
              <a:rPr lang="en-US" altLang="en-US" sz="2400" b="1" i="1">
                <a:solidFill>
                  <a:schemeClr val="bg1"/>
                </a:solidFill>
              </a:rPr>
              <a:t>Transforming Worldviews</a:t>
            </a:r>
            <a:r>
              <a:rPr lang="en-US" altLang="en-US" sz="2400" b="1">
                <a:solidFill>
                  <a:schemeClr val="bg1"/>
                </a:solidFill>
              </a:rPr>
              <a:t>, 65</a:t>
            </a:r>
            <a:endParaRPr lang="th-TH" altLang="en-US" sz="2400" b="1">
              <a:solidFill>
                <a:schemeClr val="bg1"/>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FarthestGalaxy">
            <a:extLst>
              <a:ext uri="{FF2B5EF4-FFF2-40B4-BE49-F238E27FC236}">
                <a16:creationId xmlns:a16="http://schemas.microsoft.com/office/drawing/2014/main" id="{5708BE57-E614-A745-A614-F11453B8D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0C4A33AC-5A74-DC49-9DCE-8B8489824EBF}"/>
              </a:ext>
            </a:extLst>
          </p:cNvPr>
          <p:cNvSpPr txBox="1">
            <a:spLocks noChangeArrowheads="1"/>
          </p:cNvSpPr>
          <p:nvPr/>
        </p:nvSpPr>
        <p:spPr bwMode="auto">
          <a:xfrm>
            <a:off x="0" y="457200"/>
            <a:ext cx="91440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All people need to unify their thought and life.</a:t>
            </a:r>
            <a:endParaRPr lang="th-TH" altLang="en-US" b="1">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FarthestGalaxy">
            <a:extLst>
              <a:ext uri="{FF2B5EF4-FFF2-40B4-BE49-F238E27FC236}">
                <a16:creationId xmlns:a16="http://schemas.microsoft.com/office/drawing/2014/main" id="{E7ADD385-03FE-3941-9D59-62C0AB804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7">
            <a:extLst>
              <a:ext uri="{FF2B5EF4-FFF2-40B4-BE49-F238E27FC236}">
                <a16:creationId xmlns:a16="http://schemas.microsoft.com/office/drawing/2014/main" id="{1BD3F09E-E33E-9342-A6B8-7F23F06DF071}"/>
              </a:ext>
            </a:extLst>
          </p:cNvPr>
          <p:cNvSpPr txBox="1">
            <a:spLocks noChangeArrowheads="1"/>
          </p:cNvSpPr>
          <p:nvPr/>
        </p:nvSpPr>
        <p:spPr bwMode="auto">
          <a:xfrm>
            <a:off x="0" y="457200"/>
            <a:ext cx="91440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All people need to unify their thought and life.</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Worldviews provide filters for the overwhelming amounts of data that come to us through our senses.</a:t>
            </a:r>
            <a:endParaRPr lang="th-TH" altLang="en-US" b="1">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FarthestGalaxy">
            <a:extLst>
              <a:ext uri="{FF2B5EF4-FFF2-40B4-BE49-F238E27FC236}">
                <a16:creationId xmlns:a16="http://schemas.microsoft.com/office/drawing/2014/main" id="{B9A59AF4-4485-0D4C-AE3B-D8AB44A09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7A9425F2-BDC6-1846-84F0-C4903C361E41}"/>
              </a:ext>
            </a:extLst>
          </p:cNvPr>
          <p:cNvSpPr txBox="1">
            <a:spLocks noChangeArrowheads="1"/>
          </p:cNvSpPr>
          <p:nvPr/>
        </p:nvSpPr>
        <p:spPr bwMode="auto">
          <a:xfrm>
            <a:off x="0" y="457200"/>
            <a:ext cx="9144000" cy="6073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a:pPr>
            <a:r>
              <a:rPr lang="en-US" altLang="en-US" b="1">
                <a:solidFill>
                  <a:schemeClr val="bg1"/>
                </a:solidFill>
              </a:rPr>
              <a:t>All people need to unify their thought and life.</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Worldviews provide filters for the overwhelming amounts of data that come to us through our senses.</a:t>
            </a:r>
            <a:r>
              <a:rPr lang="en-US" altLang="en-US">
                <a:solidFill>
                  <a:schemeClr val="bg2"/>
                </a:solidFill>
              </a:rPr>
              <a:t> </a:t>
            </a:r>
            <a:endParaRPr lang="th-TH" altLang="en-US">
              <a:solidFill>
                <a:schemeClr val="bg2"/>
              </a:solidFill>
            </a:endParaRPr>
          </a:p>
          <a:p>
            <a:pPr lvl="3" eaLnBrk="1" hangingPunct="1">
              <a:spcBef>
                <a:spcPct val="50000"/>
              </a:spcBef>
              <a:buFontTx/>
              <a:buAutoNum type="alphaLcParenR"/>
            </a:pPr>
            <a:r>
              <a:rPr lang="en-US" altLang="en-US" b="1">
                <a:solidFill>
                  <a:schemeClr val="bg1"/>
                </a:solidFill>
              </a:rPr>
              <a:t>Worldviews provide plausibility structures to help us decide what things are believable and what things are ridiculous.</a:t>
            </a:r>
            <a:endParaRPr lang="th-TH" altLang="en-US" b="1">
              <a:solidFill>
                <a:schemeClr val="bg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FarthestGalaxy">
            <a:extLst>
              <a:ext uri="{FF2B5EF4-FFF2-40B4-BE49-F238E27FC236}">
                <a16:creationId xmlns:a16="http://schemas.microsoft.com/office/drawing/2014/main" id="{179BD9C8-4F97-FE4C-8C6D-C08718105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a:extLst>
              <a:ext uri="{FF2B5EF4-FFF2-40B4-BE49-F238E27FC236}">
                <a16:creationId xmlns:a16="http://schemas.microsoft.com/office/drawing/2014/main" id="{F9C9B422-DE08-9143-B881-3BAA28DAA4A0}"/>
              </a:ext>
            </a:extLst>
          </p:cNvPr>
          <p:cNvSpPr txBox="1">
            <a:spLocks noChangeArrowheads="1"/>
          </p:cNvSpPr>
          <p:nvPr/>
        </p:nvSpPr>
        <p:spPr bwMode="auto">
          <a:xfrm>
            <a:off x="0" y="457200"/>
            <a:ext cx="91440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startAt="2"/>
            </a:pPr>
            <a:r>
              <a:rPr lang="en-US" altLang="en-US" b="1">
                <a:solidFill>
                  <a:schemeClr val="bg1"/>
                </a:solidFill>
              </a:rPr>
              <a:t>All people need to know what is good (and bad).</a:t>
            </a:r>
            <a:endParaRPr lang="th-TH" altLang="en-US" sz="2400">
              <a:solidFill>
                <a:srgbClr val="000099"/>
              </a:solidFill>
            </a:endParaRPr>
          </a:p>
        </p:txBody>
      </p:sp>
      <p:sp>
        <p:nvSpPr>
          <p:cNvPr id="9220" name="Text Box 7">
            <a:extLst>
              <a:ext uri="{FF2B5EF4-FFF2-40B4-BE49-F238E27FC236}">
                <a16:creationId xmlns:a16="http://schemas.microsoft.com/office/drawing/2014/main" id="{04AC8B0F-8991-284F-B948-599EBBCBED5C}"/>
              </a:ext>
            </a:extLst>
          </p:cNvPr>
          <p:cNvSpPr txBox="1">
            <a:spLocks noChangeArrowheads="1"/>
          </p:cNvSpPr>
          <p:nvPr/>
        </p:nvSpPr>
        <p:spPr bwMode="auto">
          <a:xfrm>
            <a:off x="0" y="3200400"/>
            <a:ext cx="91440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2" eaLnBrk="1" hangingPunct="1"/>
            <a:r>
              <a:rPr lang="en-US" altLang="en-US" b="1">
                <a:solidFill>
                  <a:schemeClr val="bg1"/>
                </a:solidFill>
              </a:rPr>
              <a:t>Human beings, all over the earth, have this curious idea that they ought to behave in a certain way, and cannot really get rid of it.</a:t>
            </a:r>
          </a:p>
          <a:p>
            <a:pPr lvl="2" eaLnBrk="1" hangingPunct="1"/>
            <a:endParaRPr lang="en-US" altLang="en-US" b="1">
              <a:solidFill>
                <a:schemeClr val="bg1"/>
              </a:solidFill>
            </a:endParaRPr>
          </a:p>
          <a:p>
            <a:pPr lvl="2" algn="ctr" eaLnBrk="1" hangingPunct="1"/>
            <a:r>
              <a:rPr lang="en-US" altLang="en-US" sz="2400" b="1">
                <a:solidFill>
                  <a:schemeClr val="bg1"/>
                </a:solidFill>
              </a:rPr>
              <a:t>C. S. Lewis, </a:t>
            </a:r>
            <a:r>
              <a:rPr lang="en-US" altLang="en-US" sz="2400" b="1" i="1">
                <a:solidFill>
                  <a:schemeClr val="bg1"/>
                </a:solidFill>
              </a:rPr>
              <a:t>Mere Christianity</a:t>
            </a:r>
            <a:r>
              <a:rPr lang="en-US" altLang="en-US" sz="2400" b="1">
                <a:solidFill>
                  <a:schemeClr val="bg1"/>
                </a:solidFill>
              </a:rPr>
              <a:t>, 21</a:t>
            </a:r>
            <a:endParaRPr lang="th-TH" altLang="en-US" sz="2400" b="1">
              <a:solidFill>
                <a:schemeClr val="bg1"/>
              </a:solidFill>
            </a:endParaRPr>
          </a:p>
        </p:txBody>
      </p:sp>
      <p:pic>
        <p:nvPicPr>
          <p:cNvPr id="9221" name="Picture 10" descr="cs-lewis-2">
            <a:extLst>
              <a:ext uri="{FF2B5EF4-FFF2-40B4-BE49-F238E27FC236}">
                <a16:creationId xmlns:a16="http://schemas.microsoft.com/office/drawing/2014/main" id="{6D6CFA3F-4A2A-7E46-B02D-954BFB744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1622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FarthestGalaxy">
            <a:extLst>
              <a:ext uri="{FF2B5EF4-FFF2-40B4-BE49-F238E27FC236}">
                <a16:creationId xmlns:a16="http://schemas.microsoft.com/office/drawing/2014/main" id="{775D8993-387E-DE4A-89A1-D077CD28F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BF03BC7F-AA41-5540-8A76-8ACBDFACB0A5}"/>
              </a:ext>
            </a:extLst>
          </p:cNvPr>
          <p:cNvSpPr txBox="1">
            <a:spLocks noChangeArrowheads="1"/>
          </p:cNvSpPr>
          <p:nvPr/>
        </p:nvSpPr>
        <p:spPr bwMode="auto">
          <a:xfrm>
            <a:off x="0" y="457200"/>
            <a:ext cx="91440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Why is studying and understanding the concept of a worldview so important?</a:t>
            </a:r>
            <a:r>
              <a:rPr lang="en-US" altLang="en-US">
                <a:solidFill>
                  <a:schemeClr val="bg1"/>
                </a:solidFill>
              </a:rPr>
              <a:t> </a:t>
            </a:r>
            <a:endParaRPr lang="th-TH" altLang="en-US">
              <a:solidFill>
                <a:schemeClr val="bg1"/>
              </a:solidFill>
            </a:endParaRPr>
          </a:p>
          <a:p>
            <a:pPr lvl="1" eaLnBrk="1" hangingPunct="1">
              <a:spcBef>
                <a:spcPct val="50000"/>
              </a:spcBef>
              <a:buFontTx/>
              <a:buAutoNum type="alphaUcPeriod"/>
            </a:pPr>
            <a:r>
              <a:rPr lang="en-US" altLang="en-US" b="1">
                <a:solidFill>
                  <a:schemeClr val="bg1"/>
                </a:solidFill>
              </a:rPr>
              <a:t>Everyone has one.</a:t>
            </a:r>
            <a:endParaRPr lang="th-TH" altLang="en-US" b="1">
              <a:solidFill>
                <a:schemeClr val="bg1"/>
              </a:solidFill>
            </a:endParaRPr>
          </a:p>
          <a:p>
            <a:pPr lvl="2" eaLnBrk="1" hangingPunct="1">
              <a:spcBef>
                <a:spcPct val="50000"/>
              </a:spcBef>
              <a:buFontTx/>
              <a:buAutoNum type="arabicPeriod" startAt="3"/>
            </a:pPr>
            <a:r>
              <a:rPr lang="en-US" altLang="en-US" b="1">
                <a:solidFill>
                  <a:schemeClr val="bg1"/>
                </a:solidFill>
              </a:rPr>
              <a:t>All people need a way to survive and live appropriately in the world.</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TotalTime>
  <Words>1344</Words>
  <Application>Microsoft Macintosh PowerPoint</Application>
  <PresentationFormat>On-screen Show (4:3)</PresentationFormat>
  <Paragraphs>105</Paragraphs>
  <Slides>28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51</cp:revision>
  <dcterms:created xsi:type="dcterms:W3CDTF">2010-12-30T17:58:48Z</dcterms:created>
  <dcterms:modified xsi:type="dcterms:W3CDTF">2023-02-18T09:26:15Z</dcterms:modified>
</cp:coreProperties>
</file>